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9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 snapToObjects="1">
      <p:cViewPr varScale="1">
        <p:scale>
          <a:sx n="51" d="100"/>
          <a:sy n="51" d="100"/>
        </p:scale>
        <p:origin x="-24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5" d="100"/>
        <a:sy n="85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594A0D-DB3C-4008-8E69-55AE2D117595}" type="datetimeFigureOut">
              <a:rPr lang="en-US"/>
              <a:pPr/>
              <a:t>12-Jun-17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4DC2B5-0846-43A2-AFBA-D97B9A14163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72091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7018C-8068-6F49-AF3A-67754FA9EE26}" type="datetimeFigureOut">
              <a:rPr lang="en-US" smtClean="0"/>
              <a:pPr/>
              <a:t>12-Jun-17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09411-32E1-2140-A25C-E8D177DAF6D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8398858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7018C-8068-6F49-AF3A-67754FA9EE26}" type="datetimeFigureOut">
              <a:rPr lang="en-US" smtClean="0"/>
              <a:pPr/>
              <a:t>12-Jun-17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09411-32E1-2140-A25C-E8D177DAF6D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65324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7018C-8068-6F49-AF3A-67754FA9EE26}" type="datetimeFigureOut">
              <a:rPr lang="en-US" smtClean="0"/>
              <a:pPr/>
              <a:t>12-Jun-17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09411-32E1-2140-A25C-E8D177DAF6D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018678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7018C-8068-6F49-AF3A-67754FA9EE26}" type="datetimeFigureOut">
              <a:rPr lang="en-US" smtClean="0"/>
              <a:pPr/>
              <a:t>12-Jun-17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09411-32E1-2140-A25C-E8D177DAF6D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331660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7018C-8068-6F49-AF3A-67754FA9EE26}" type="datetimeFigureOut">
              <a:rPr lang="en-US" smtClean="0"/>
              <a:pPr/>
              <a:t>12-Jun-17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09411-32E1-2140-A25C-E8D177DAF6D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1756849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7018C-8068-6F49-AF3A-67754FA9EE26}" type="datetimeFigureOut">
              <a:rPr lang="en-US" smtClean="0"/>
              <a:pPr/>
              <a:t>12-Jun-17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09411-32E1-2140-A25C-E8D177DAF6D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571673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7018C-8068-6F49-AF3A-67754FA9EE26}" type="datetimeFigureOut">
              <a:rPr lang="en-US" smtClean="0"/>
              <a:pPr/>
              <a:t>12-Jun-17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09411-32E1-2140-A25C-E8D177DAF6D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244953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7018C-8068-6F49-AF3A-67754FA9EE26}" type="datetimeFigureOut">
              <a:rPr lang="en-US" smtClean="0"/>
              <a:pPr/>
              <a:t>12-Jun-17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09411-32E1-2140-A25C-E8D177DAF6D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903547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7018C-8068-6F49-AF3A-67754FA9EE26}" type="datetimeFigureOut">
              <a:rPr lang="en-US" smtClean="0"/>
              <a:pPr/>
              <a:t>12-Jun-17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09411-32E1-2140-A25C-E8D177DAF6D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90093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7018C-8068-6F49-AF3A-67754FA9EE26}" type="datetimeFigureOut">
              <a:rPr lang="en-US" smtClean="0"/>
              <a:pPr/>
              <a:t>12-Jun-17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09411-32E1-2140-A25C-E8D177DAF6D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9336839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7018C-8068-6F49-AF3A-67754FA9EE26}" type="datetimeFigureOut">
              <a:rPr lang="en-US" smtClean="0"/>
              <a:pPr/>
              <a:t>12-Jun-17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09411-32E1-2140-A25C-E8D177DAF6D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148418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77018C-8068-6F49-AF3A-67754FA9EE26}" type="datetimeFigureOut">
              <a:rPr lang="en-US" smtClean="0"/>
              <a:pPr/>
              <a:t>12-Jun-17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B09411-32E1-2140-A25C-E8D177DAF6D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9015109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Potential harms resulting from unnecessary and excessive use of blood products</a:t>
            </a:r>
            <a:br>
              <a:rPr lang="en-US" dirty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8710783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Blood and blood component transfusions in SNCU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Blood transfusion is an important component of SNCU care</a:t>
            </a:r>
          </a:p>
          <a:p>
            <a:r>
              <a:rPr lang="en-US" dirty="0"/>
              <a:t>Preterm infants in the SNCU receive frequent transfusions due to diverse reasons</a:t>
            </a:r>
          </a:p>
          <a:p>
            <a:r>
              <a:rPr lang="en-US" dirty="0"/>
              <a:t>Blood transfusions have potential harms especially in preterm infants</a:t>
            </a:r>
          </a:p>
          <a:p>
            <a:r>
              <a:rPr lang="en-US" dirty="0"/>
              <a:t>Often, these blood transfusions can be avoided by adopting standard guidelines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0927561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Potential harms of blood and blood component transfusion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69477"/>
            <a:ext cx="8229600" cy="4525963"/>
          </a:xfrm>
        </p:spPr>
        <p:txBody>
          <a:bodyPr>
            <a:normAutofit/>
          </a:bodyPr>
          <a:lstStyle/>
          <a:p>
            <a:r>
              <a:rPr lang="en-US" dirty="0"/>
              <a:t>Mismatched transfusion</a:t>
            </a:r>
          </a:p>
          <a:p>
            <a:r>
              <a:rPr lang="en-US" dirty="0"/>
              <a:t>Transfusion transmitted infections e.g. HIV, HBV, HCV, CMV etc..</a:t>
            </a:r>
          </a:p>
          <a:p>
            <a:r>
              <a:rPr lang="en-US" dirty="0"/>
              <a:t>Procedure related infection risk</a:t>
            </a:r>
          </a:p>
          <a:p>
            <a:r>
              <a:rPr lang="en-US" dirty="0"/>
              <a:t>Hyperkalemia (increased potassium)</a:t>
            </a:r>
          </a:p>
          <a:p>
            <a:r>
              <a:rPr lang="en-US" dirty="0"/>
              <a:t>Volume overload</a:t>
            </a:r>
          </a:p>
          <a:p>
            <a:pPr>
              <a:buNone/>
            </a:pPr>
            <a:r>
              <a:rPr lang="en-US" dirty="0">
                <a:solidFill>
                  <a:srgbClr val="FF0000"/>
                </a:solidFill>
              </a:rPr>
              <a:t>TRALI</a:t>
            </a:r>
          </a:p>
        </p:txBody>
      </p:sp>
    </p:spTree>
    <p:extLst>
      <p:ext uri="{BB962C8B-B14F-4D97-AF65-F5344CB8AC3E}">
        <p14:creationId xmlns:p14="http://schemas.microsoft.com/office/powerpoint/2010/main" xmlns="" val="27851323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Severe side effects that are unique to PT neonates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Increased mortality</a:t>
            </a:r>
          </a:p>
          <a:p>
            <a:r>
              <a:rPr lang="en-US" dirty="0"/>
              <a:t>Oxygen free radical injury</a:t>
            </a:r>
          </a:p>
          <a:p>
            <a:r>
              <a:rPr lang="en-US" dirty="0"/>
              <a:t>IVH</a:t>
            </a:r>
          </a:p>
          <a:p>
            <a:r>
              <a:rPr lang="en-US" dirty="0"/>
              <a:t>NNEC</a:t>
            </a:r>
          </a:p>
          <a:p>
            <a:r>
              <a:rPr lang="en-US" dirty="0"/>
              <a:t>CLD</a:t>
            </a:r>
          </a:p>
        </p:txBody>
      </p:sp>
    </p:spTree>
    <p:extLst>
      <p:ext uri="{BB962C8B-B14F-4D97-AF65-F5344CB8AC3E}">
        <p14:creationId xmlns:p14="http://schemas.microsoft.com/office/powerpoint/2010/main" xmlns="" val="40739237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Why reduce unnecessary transfusions?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Reduction of transfusion rates has been shown to lower the incidence of:</a:t>
            </a:r>
          </a:p>
          <a:p>
            <a:pPr lvl="1"/>
            <a:r>
              <a:rPr lang="en-US" dirty="0"/>
              <a:t>ROP</a:t>
            </a:r>
          </a:p>
          <a:p>
            <a:pPr lvl="1"/>
            <a:r>
              <a:rPr lang="en-US" dirty="0"/>
              <a:t>NNEC</a:t>
            </a:r>
          </a:p>
          <a:p>
            <a:pPr lvl="1"/>
            <a:r>
              <a:rPr lang="en-US" dirty="0"/>
              <a:t>IVH</a:t>
            </a:r>
          </a:p>
          <a:p>
            <a:pPr lvl="1"/>
            <a:r>
              <a:rPr lang="en-US" dirty="0"/>
              <a:t>CLD</a:t>
            </a:r>
          </a:p>
          <a:p>
            <a:pPr lvl="1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2661296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1" indent="-342900" algn="ctr">
              <a:buNone/>
            </a:pPr>
            <a:endParaRPr lang="en-US" dirty="0">
              <a:solidFill>
                <a:srgbClr val="FF0000"/>
              </a:solidFill>
            </a:endParaRPr>
          </a:p>
          <a:p>
            <a:pPr marL="342900" lvl="1" indent="-342900" algn="ctr">
              <a:buNone/>
            </a:pPr>
            <a:endParaRPr lang="en-US" dirty="0">
              <a:solidFill>
                <a:srgbClr val="FF0000"/>
              </a:solidFill>
            </a:endParaRPr>
          </a:p>
          <a:p>
            <a:pPr marL="342900" lvl="1" indent="-342900" algn="ctr">
              <a:buNone/>
            </a:pPr>
            <a:endParaRPr lang="en-US" dirty="0">
              <a:solidFill>
                <a:srgbClr val="FF0000"/>
              </a:solidFill>
            </a:endParaRPr>
          </a:p>
          <a:p>
            <a:pPr marL="342900" lvl="1" indent="-342900" algn="ctr">
              <a:buNone/>
            </a:pPr>
            <a:r>
              <a:rPr lang="en-US" dirty="0">
                <a:solidFill>
                  <a:srgbClr val="FF0000"/>
                </a:solidFill>
              </a:rPr>
              <a:t>Balance the benefits of blood transfusion against possible harms</a:t>
            </a:r>
          </a:p>
          <a:p>
            <a:endParaRPr lang="en-IN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145</Words>
  <Application>Microsoft Office PowerPoint</Application>
  <PresentationFormat>On-screen Show (4:3)</PresentationFormat>
  <Paragraphs>29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Potential harms resulting from unnecessary and excessive use of blood products </vt:lpstr>
      <vt:lpstr>Blood and blood component transfusions in SNCU</vt:lpstr>
      <vt:lpstr>Potential harms of blood and blood component transfusion</vt:lpstr>
      <vt:lpstr>Severe side effects that are unique to PT neonates</vt:lpstr>
      <vt:lpstr>Why reduce unnecessary transfusions?</vt:lpstr>
      <vt:lpstr>Slide 6</vt:lpstr>
    </vt:vector>
  </TitlesOfParts>
  <Company>g_gathwala@hotmail.com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Less exposure to blood products</dc:title>
  <dc:creator>Geeta Gathwala</dc:creator>
  <cp:lastModifiedBy>Designo</cp:lastModifiedBy>
  <cp:revision>22</cp:revision>
  <dcterms:created xsi:type="dcterms:W3CDTF">2016-10-09T16:16:55Z</dcterms:created>
  <dcterms:modified xsi:type="dcterms:W3CDTF">2017-06-12T12:45:58Z</dcterms:modified>
</cp:coreProperties>
</file>